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05" r:id="rId2"/>
    <p:sldId id="30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307" r:id="rId13"/>
    <p:sldId id="308" r:id="rId14"/>
    <p:sldId id="267" r:id="rId15"/>
    <p:sldId id="268" r:id="rId16"/>
    <p:sldId id="269" r:id="rId17"/>
    <p:sldId id="270" r:id="rId18"/>
    <p:sldId id="283" r:id="rId19"/>
    <p:sldId id="271" r:id="rId20"/>
    <p:sldId id="272" r:id="rId21"/>
    <p:sldId id="273" r:id="rId22"/>
    <p:sldId id="274" r:id="rId23"/>
    <p:sldId id="275" r:id="rId24"/>
    <p:sldId id="310" r:id="rId25"/>
    <p:sldId id="311" r:id="rId26"/>
    <p:sldId id="312" r:id="rId27"/>
    <p:sldId id="309" r:id="rId28"/>
    <p:sldId id="279" r:id="rId29"/>
    <p:sldId id="280" r:id="rId30"/>
    <p:sldId id="314" r:id="rId31"/>
    <p:sldId id="281" r:id="rId32"/>
    <p:sldId id="282" r:id="rId33"/>
    <p:sldId id="313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090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B346A-FB57-40A3-802B-D1F0E67BBBF8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65CAA-8834-43AD-9C72-D54CF8447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39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84273F-50F2-4AC3-A2FD-20D7B010583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010AEC-8AA4-45B1-8F87-920E4EAC5EA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16AFD7-B5BA-4225-8E05-B63584BB4D3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82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10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5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625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2022/11/22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=""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=""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2444" y="1130300"/>
            <a:ext cx="4019550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Freeform 86">
            <a:extLst>
              <a:ext uri="{FF2B5EF4-FFF2-40B4-BE49-F238E27FC236}">
                <a16:creationId xmlns="" xmlns:a16="http://schemas.microsoft.com/office/drawing/2014/main" id="{12BBE426-D8D8-48FB-B66D-8C889BD2BD1C}"/>
              </a:ext>
            </a:extLst>
          </p:cNvPr>
          <p:cNvSpPr>
            <a:spLocks/>
          </p:cNvSpPr>
          <p:nvPr userDrawn="1"/>
        </p:nvSpPr>
        <p:spPr bwMode="auto">
          <a:xfrm>
            <a:off x="6366272" y="1376363"/>
            <a:ext cx="2781300" cy="4933950"/>
          </a:xfrm>
          <a:custGeom>
            <a:avLst/>
            <a:gdLst>
              <a:gd name="T0" fmla="*/ 2403 w 2403"/>
              <a:gd name="T1" fmla="*/ 85 h 3200"/>
              <a:gd name="T2" fmla="*/ 2015 w 2403"/>
              <a:gd name="T3" fmla="*/ 125 h 3200"/>
              <a:gd name="T4" fmla="*/ 144 w 2403"/>
              <a:gd name="T5" fmla="*/ 2254 h 3200"/>
              <a:gd name="T6" fmla="*/ 295 w 2403"/>
              <a:gd name="T7" fmla="*/ 2722 h 3200"/>
              <a:gd name="T8" fmla="*/ 2403 w 2403"/>
              <a:gd name="T9" fmla="*/ 3200 h 3200"/>
              <a:gd name="T10" fmla="*/ 2403 w 2403"/>
              <a:gd name="T11" fmla="*/ 85 h 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03" h="3200">
                <a:moveTo>
                  <a:pt x="2403" y="85"/>
                </a:moveTo>
                <a:cubicBezTo>
                  <a:pt x="2290" y="0"/>
                  <a:pt x="2120" y="6"/>
                  <a:pt x="2015" y="125"/>
                </a:cubicBezTo>
                <a:cubicBezTo>
                  <a:pt x="144" y="2254"/>
                  <a:pt x="144" y="2254"/>
                  <a:pt x="144" y="2254"/>
                </a:cubicBezTo>
                <a:cubicBezTo>
                  <a:pt x="0" y="2417"/>
                  <a:pt x="84" y="2674"/>
                  <a:pt x="295" y="2722"/>
                </a:cubicBezTo>
                <a:cubicBezTo>
                  <a:pt x="2403" y="3200"/>
                  <a:pt x="2403" y="3200"/>
                  <a:pt x="2403" y="3200"/>
                </a:cubicBezTo>
                <a:lnTo>
                  <a:pt x="2403" y="85"/>
                </a:lnTo>
                <a:close/>
              </a:path>
            </a:pathLst>
          </a:custGeom>
          <a:solidFill>
            <a:srgbClr val="F2F8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직사각형 45">
            <a:extLst/>
          </p:cNvPr>
          <p:cNvSpPr/>
          <p:nvPr userDrawn="1"/>
        </p:nvSpPr>
        <p:spPr>
          <a:xfrm>
            <a:off x="502444" y="1041512"/>
            <a:ext cx="8137922" cy="8878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10" name="内容占位符 7">
            <a:extLst>
              <a:ext uri="{FF2B5EF4-FFF2-40B4-BE49-F238E27FC236}">
                <a16:creationId xmlns=""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14863" y="1127920"/>
            <a:ext cx="4018360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57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24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47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15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72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3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86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09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22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5D508-1554-4CA1-A196-71291DF2F68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90B47-0923-47B2-BE49-9D6DC34595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6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Barberpole_illus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Barberpole_illusio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/>
              <a:t>Optical </a:t>
            </a:r>
            <a:r>
              <a:rPr lang="en-US" altLang="zh-CN" sz="6000" dirty="0" smtClean="0"/>
              <a:t>Flow</a:t>
            </a:r>
            <a:endParaRPr lang="zh-CN" alt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6237312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Slide courtesy: </a:t>
            </a:r>
            <a:r>
              <a:rPr lang="en-US" altLang="zh-CN" dirty="0"/>
              <a:t>Derek </a:t>
            </a:r>
            <a:r>
              <a:rPr lang="en-US" altLang="zh-CN" dirty="0" err="1" smtClean="0"/>
              <a:t>Hoiem</a:t>
            </a:r>
            <a:r>
              <a:rPr lang="en-US" altLang="zh-CN" dirty="0" smtClean="0"/>
              <a:t>, </a:t>
            </a:r>
            <a:r>
              <a:rPr lang="en-US" altLang="zh-CN" dirty="0"/>
              <a:t>Kristen </a:t>
            </a:r>
            <a:r>
              <a:rPr lang="en-US" altLang="zh-CN" dirty="0" err="1"/>
              <a:t>Grauman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6026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6" y="116632"/>
            <a:ext cx="8939320" cy="669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0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16632"/>
            <a:ext cx="8964488" cy="671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1" descr="Aperture_problem_animated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4650" y="1828800"/>
            <a:ext cx="33147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barber pole illusion</a:t>
            </a:r>
          </a:p>
        </p:txBody>
      </p:sp>
      <p:sp>
        <p:nvSpPr>
          <p:cNvPr id="22532" name="Rectangle 10"/>
          <p:cNvSpPr>
            <a:spLocks noChangeArrowheads="1"/>
          </p:cNvSpPr>
          <p:nvPr/>
        </p:nvSpPr>
        <p:spPr bwMode="auto">
          <a:xfrm>
            <a:off x="2094311" y="6248400"/>
            <a:ext cx="47554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hlinkClick r:id="rId4"/>
              </a:rPr>
              <a:t>http://en.wikipedia.org/wiki/Barberpole_illusion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55627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barber pole illusion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6" name="Picture 4" descr="Barberpole_illusion_animated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4650" y="1828800"/>
            <a:ext cx="33147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2094311" y="6248400"/>
            <a:ext cx="47554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hlinkClick r:id="rId4"/>
              </a:rPr>
              <a:t>http://en.wikipedia.org/wiki/Barberpole_illusion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3607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9" y="44624"/>
            <a:ext cx="8996197" cy="674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4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" y="44624"/>
            <a:ext cx="8996186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47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" y="44624"/>
            <a:ext cx="8996186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1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" y="44624"/>
            <a:ext cx="8965675" cy="67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2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84976" cy="607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4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928992" cy="669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8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Motion is a powerful perceptual cue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Even “impoverished” motion data can evoke a strong percept </a:t>
            </a:r>
          </a:p>
        </p:txBody>
      </p:sp>
      <p:pic>
        <p:nvPicPr>
          <p:cNvPr id="13316" name="Picture 7" descr="JoMovie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6151" y="1295400"/>
            <a:ext cx="253126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257300" y="6073777"/>
            <a:ext cx="6629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0" dirty="0"/>
              <a:t>G. Johansson, “Visual Perception of Biological Motion and a Model For Its Analysis", </a:t>
            </a:r>
            <a:r>
              <a:rPr lang="fr-FR" sz="1800" b="0" i="1" dirty="0"/>
              <a:t>Perception and </a:t>
            </a:r>
            <a:r>
              <a:rPr lang="fr-FR" sz="1800" b="0" i="1" dirty="0" err="1"/>
              <a:t>Psychophysics</a:t>
            </a:r>
            <a:r>
              <a:rPr lang="fr-FR" sz="1800" b="0" i="1" dirty="0"/>
              <a:t> 14, 201-211, 1973.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0417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3" y="116632"/>
            <a:ext cx="8900093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9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8" y="44624"/>
            <a:ext cx="8996186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13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2" y="44624"/>
            <a:ext cx="8938184" cy="669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5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6" y="108626"/>
            <a:ext cx="8947320" cy="670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5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624"/>
            <a:ext cx="8712968" cy="653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06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892480" cy="519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63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84976" cy="586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13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712968" cy="653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7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" y="44624"/>
            <a:ext cx="9007326" cy="674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7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9001000" cy="67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3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7" y="44624"/>
            <a:ext cx="9055027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1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628800"/>
            <a:ext cx="8640961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63390" y="5805264"/>
            <a:ext cx="7941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Kong et.al. </a:t>
            </a:r>
            <a:r>
              <a:rPr lang="en-US" altLang="zh-CN" dirty="0" err="1" smtClean="0">
                <a:solidFill>
                  <a:srgbClr val="0000FF"/>
                </a:solidFill>
              </a:rPr>
              <a:t>FastFlowNet</a:t>
            </a:r>
            <a:r>
              <a:rPr lang="en-US" altLang="zh-CN" dirty="0">
                <a:solidFill>
                  <a:srgbClr val="0000FF"/>
                </a:solidFill>
              </a:rPr>
              <a:t>: A Lightweight Network for Fast Optical Flow </a:t>
            </a:r>
            <a:r>
              <a:rPr lang="en-US" altLang="zh-CN" dirty="0" smtClean="0">
                <a:solidFill>
                  <a:srgbClr val="0000FF"/>
                </a:solidFill>
              </a:rPr>
              <a:t>Estimation</a:t>
            </a:r>
            <a:r>
              <a:rPr lang="en-US" altLang="zh-CN" dirty="0" smtClean="0"/>
              <a:t>. ICRA 2021</a:t>
            </a:r>
            <a:endParaRPr lang="en-US" altLang="zh-CN" dirty="0"/>
          </a:p>
        </p:txBody>
      </p:sp>
      <p:sp>
        <p:nvSpPr>
          <p:cNvPr id="7" name="标题 2"/>
          <p:cNvSpPr txBox="1">
            <a:spLocks/>
          </p:cNvSpPr>
          <p:nvPr/>
        </p:nvSpPr>
        <p:spPr>
          <a:xfrm>
            <a:off x="467544" y="404664"/>
            <a:ext cx="8229600" cy="8640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smtClean="0">
                <a:latin typeface="+mn-lt"/>
                <a:ea typeface="+mn-ea"/>
                <a:cs typeface="+mn-ea"/>
                <a:sym typeface="+mn-lt"/>
              </a:rPr>
              <a:t>State-of-the-art optical flow estimation</a:t>
            </a:r>
            <a:endParaRPr lang="zh-CN" altLang="en-US" sz="36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766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8" y="466133"/>
            <a:ext cx="8943848" cy="526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6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5789"/>
            <a:ext cx="8928992" cy="577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3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latin typeface="+mn-lt"/>
                <a:ea typeface="+mn-ea"/>
                <a:cs typeface="+mn-ea"/>
                <a:sym typeface="+mn-lt"/>
              </a:rPr>
              <a:t>微表情识别</a:t>
            </a:r>
            <a:endParaRPr lang="zh-CN" altLang="en-US" sz="36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内容占位符 7"/>
          <p:cNvPicPr>
            <a:picLocks noGrp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51520" y="1700808"/>
            <a:ext cx="4680520" cy="37106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24" y="1792882"/>
            <a:ext cx="1407532" cy="16518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09" y="1792882"/>
            <a:ext cx="1407532" cy="1651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09" y="3717033"/>
            <a:ext cx="1407532" cy="16518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24" y="3717032"/>
            <a:ext cx="1407532" cy="165180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39664" y="546091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原始</a:t>
            </a:r>
            <a:r>
              <a:rPr lang="zh-CN" altLang="en-US" b="1" dirty="0"/>
              <a:t>视频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452320" y="546091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放大</a:t>
            </a:r>
            <a:r>
              <a:rPr lang="en-US" altLang="zh-CN" b="1" dirty="0" smtClean="0"/>
              <a:t>20</a:t>
            </a:r>
            <a:r>
              <a:rPr lang="zh-CN" altLang="en-US" b="1" dirty="0" smtClean="0"/>
              <a:t>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0026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" y="44624"/>
            <a:ext cx="9079100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8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5" y="44624"/>
            <a:ext cx="9068999" cy="676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4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6" y="82554"/>
            <a:ext cx="8956480" cy="673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1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3" y="116632"/>
            <a:ext cx="8900093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8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9036496" cy="677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45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" y="44624"/>
            <a:ext cx="9034310" cy="676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99</Words>
  <Application>Microsoft Office PowerPoint</Application>
  <PresentationFormat>全屏显示(4:3)</PresentationFormat>
  <Paragraphs>18</Paragraphs>
  <Slides>33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主题​​</vt:lpstr>
      <vt:lpstr>Optical Flow</vt:lpstr>
      <vt:lpstr>Motion is a powerful perceptual cue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barber pole illusion</vt:lpstr>
      <vt:lpstr>The barber pole illusion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微表情识别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flong</dc:creator>
  <cp:lastModifiedBy>flong</cp:lastModifiedBy>
  <cp:revision>19</cp:revision>
  <dcterms:created xsi:type="dcterms:W3CDTF">2020-04-17T05:47:00Z</dcterms:created>
  <dcterms:modified xsi:type="dcterms:W3CDTF">2022-11-22T02:58:53Z</dcterms:modified>
</cp:coreProperties>
</file>